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64" r:id="rId10"/>
    <p:sldId id="263" r:id="rId11"/>
    <p:sldId id="262" r:id="rId12"/>
    <p:sldId id="267" r:id="rId13"/>
    <p:sldId id="268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person&#10;&#10;Description generated with high confidence">
            <a:extLst>
              <a:ext uri="{FF2B5EF4-FFF2-40B4-BE49-F238E27FC236}">
                <a16:creationId xmlns:a16="http://schemas.microsoft.com/office/drawing/2014/main" id="{57D60510-3ABA-43CF-93BC-BB35780E8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8442" y="-61410"/>
            <a:ext cx="14423857" cy="7001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B4FF3E-4ED7-4C1A-B8CC-1789DBC2C76A}"/>
              </a:ext>
            </a:extLst>
          </p:cNvPr>
          <p:cNvSpPr txBox="1"/>
          <p:nvPr/>
        </p:nvSpPr>
        <p:spPr>
          <a:xfrm>
            <a:off x="52136" y="192506"/>
            <a:ext cx="4918910" cy="101566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Steganography</a:t>
            </a:r>
            <a:endParaRPr lang="en-US" sz="4000" b="1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31D0-B5C7-43F9-8F51-175556A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Способ</a:t>
            </a:r>
            <a:r>
              <a:rPr lang="en-US" dirty="0">
                <a:cs typeface="Calibri Light"/>
              </a:rPr>
              <a:t> 3, 4, 5, n?</a:t>
            </a:r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0848FCBF-AC9A-424F-9CE1-CA53DCBD9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029" y="1687286"/>
            <a:ext cx="4299857" cy="429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3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CBEB3-8D1C-41B1-93AA-7F5811D4A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Инструменты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CD24E-B0F3-41EC-97A9-F430AFDA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396"/>
            <a:ext cx="5138058" cy="43295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err="1">
                <a:cs typeface="Calibri"/>
              </a:rPr>
              <a:t>Steghide</a:t>
            </a:r>
            <a:r>
              <a:rPr lang="en-US" dirty="0">
                <a:cs typeface="Calibri"/>
              </a:rPr>
              <a:t> - </a:t>
            </a:r>
            <a:r>
              <a:rPr lang="en-US" err="1">
                <a:cs typeface="Calibri"/>
              </a:rPr>
              <a:t>картинки</a:t>
            </a:r>
            <a:r>
              <a:rPr lang="en-US" dirty="0">
                <a:cs typeface="Calibri"/>
              </a:rPr>
              <a:t> и </a:t>
            </a:r>
            <a:r>
              <a:rPr lang="en-US" err="1">
                <a:cs typeface="Calibri"/>
              </a:rPr>
              <a:t>аудио</a:t>
            </a:r>
          </a:p>
          <a:p>
            <a:r>
              <a:rPr lang="en-US" b="1" dirty="0">
                <a:cs typeface="Calibri"/>
              </a:rPr>
              <a:t>JPHS 0.3</a:t>
            </a:r>
          </a:p>
          <a:p>
            <a:r>
              <a:rPr lang="en-US" b="1" dirty="0" err="1">
                <a:cs typeface="Calibri"/>
              </a:rPr>
              <a:t>QuickCrypto</a:t>
            </a:r>
            <a:endParaRPr lang="en-US" b="1" dirty="0">
              <a:cs typeface="Calibri"/>
            </a:endParaRPr>
          </a:p>
          <a:p>
            <a:r>
              <a:rPr lang="en-US" b="1" dirty="0" err="1"/>
              <a:t>StegaNote</a:t>
            </a:r>
            <a:r>
              <a:rPr lang="en-US" b="1" dirty="0"/>
              <a:t> </a:t>
            </a:r>
            <a:endParaRPr lang="en-US" b="1" dirty="0">
              <a:cs typeface="Calibri"/>
            </a:endParaRPr>
          </a:p>
          <a:p>
            <a:r>
              <a:rPr lang="en-US" b="1" dirty="0"/>
              <a:t>MP3stego</a:t>
            </a:r>
            <a:endParaRPr lang="en-US" b="1" dirty="0">
              <a:cs typeface="Calibri"/>
            </a:endParaRPr>
          </a:p>
          <a:p>
            <a:r>
              <a:rPr lang="en-US" b="1" dirty="0"/>
              <a:t>Mp3stegz</a:t>
            </a:r>
            <a:br>
              <a:rPr lang="en-US" b="1" dirty="0">
                <a:cs typeface="Calibri"/>
              </a:rPr>
            </a:b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12B00F-DBE4-4BA5-8D2C-52C3665947EE}"/>
              </a:ext>
            </a:extLst>
          </p:cNvPr>
          <p:cNvSpPr txBox="1"/>
          <p:nvPr/>
        </p:nvSpPr>
        <p:spPr>
          <a:xfrm>
            <a:off x="1404258" y="1687286"/>
            <a:ext cx="8871856" cy="363176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latin typeface="Segoe UI"/>
                <a:cs typeface="Segoe UI"/>
              </a:rPr>
              <a:t>Проси́те, и дано будет вам; </a:t>
            </a:r>
            <a:r>
              <a:rPr lang="en-US" sz="3600" b="1">
                <a:solidFill>
                  <a:schemeClr val="accent2">
                    <a:lumMod val="75000"/>
                  </a:schemeClr>
                </a:solidFill>
                <a:latin typeface="Segoe UI"/>
                <a:cs typeface="Segoe UI"/>
              </a:rPr>
              <a:t>ищите, и найдете</a:t>
            </a:r>
            <a:r>
              <a:rPr lang="en-US" sz="3600">
                <a:latin typeface="Segoe UI"/>
                <a:cs typeface="Segoe UI"/>
              </a:rPr>
              <a:t>; стучите, и отворят вам;</a:t>
            </a:r>
            <a:endParaRPr lang="en-US" sz="3600">
              <a:cs typeface="Calibri"/>
            </a:endParaRPr>
          </a:p>
          <a:p>
            <a:r>
              <a:rPr lang="en-US" sz="3600" b="1">
                <a:solidFill>
                  <a:schemeClr val="accent2">
                    <a:lumMod val="75000"/>
                  </a:schemeClr>
                </a:solidFill>
                <a:latin typeface="Segoe UI"/>
                <a:cs typeface="Segoe UI"/>
              </a:rPr>
              <a:t>ибо всякий</a:t>
            </a:r>
            <a:r>
              <a:rPr lang="en-US" sz="3600">
                <a:latin typeface="Segoe UI"/>
                <a:cs typeface="Segoe UI"/>
              </a:rPr>
              <a:t> просящий получает, и </a:t>
            </a:r>
            <a:r>
              <a:rPr lang="en-US" sz="3600" b="1">
                <a:solidFill>
                  <a:schemeClr val="accent2">
                    <a:lumMod val="75000"/>
                  </a:schemeClr>
                </a:solidFill>
                <a:latin typeface="Segoe UI"/>
                <a:cs typeface="Segoe UI"/>
              </a:rPr>
              <a:t>ищущий находит</a:t>
            </a:r>
            <a:r>
              <a:rPr lang="en-US" sz="3600">
                <a:latin typeface="Segoe UI"/>
                <a:cs typeface="Segoe UI"/>
              </a:rPr>
              <a:t>, и стучащему отворят.</a:t>
            </a:r>
          </a:p>
          <a:p>
            <a:endParaRPr lang="en-US" sz="3600" dirty="0">
              <a:latin typeface="Segoe UI"/>
              <a:cs typeface="Segoe UI"/>
            </a:endParaRPr>
          </a:p>
          <a:p>
            <a:r>
              <a:rPr lang="en" sz="3600"/>
              <a:t>Мф 7:7–8</a:t>
            </a:r>
            <a:endParaRPr lang="en-US" sz="3600">
              <a:latin typeface="Segoe UI"/>
              <a:cs typeface="Segoe UI"/>
            </a:endParaRPr>
          </a:p>
          <a:p>
            <a:endParaRPr lang="en-US" sz="1400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867480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balloon&#10;&#10;Description generated with high confidence">
            <a:extLst>
              <a:ext uri="{FF2B5EF4-FFF2-40B4-BE49-F238E27FC236}">
                <a16:creationId xmlns:a16="http://schemas.microsoft.com/office/drawing/2014/main" id="{21A49E0B-AEF6-47D8-8085-F4656669D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5057" y="-87459"/>
            <a:ext cx="12485912" cy="889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25119-6B67-46FA-B6CB-0F921A9A7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cs typeface="Calibri Light"/>
              </a:rPr>
              <a:t>Спасибо за внимание и...</a:t>
            </a:r>
          </a:p>
        </p:txBody>
      </p:sp>
    </p:spTree>
    <p:extLst>
      <p:ext uri="{BB962C8B-B14F-4D97-AF65-F5344CB8AC3E}">
        <p14:creationId xmlns:p14="http://schemas.microsoft.com/office/powerpoint/2010/main" val="278511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62112-97D4-47CD-AB3E-BFB8FB241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Что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такое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стеганография</a:t>
            </a:r>
            <a:r>
              <a:rPr lang="en-US" dirty="0">
                <a:cs typeface="Calibri Light"/>
              </a:rPr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A2CE6-9A7F-4D71-B7A9-5A7971D4D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 dirty="0">
                <a:cs typeface="Calibri"/>
              </a:rPr>
              <a:t>— </a:t>
            </a:r>
            <a:r>
              <a:rPr lang="en-US" sz="3600" dirty="0" err="1">
                <a:cs typeface="Calibri"/>
              </a:rPr>
              <a:t>способ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передачи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или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хранения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информации</a:t>
            </a:r>
            <a:r>
              <a:rPr lang="en-US" sz="3600" dirty="0">
                <a:cs typeface="Calibri"/>
              </a:rPr>
              <a:t> с </a:t>
            </a:r>
            <a:r>
              <a:rPr lang="en-US" sz="3600" dirty="0" err="1">
                <a:cs typeface="Calibri"/>
              </a:rPr>
              <a:t>учётом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сохранения</a:t>
            </a:r>
            <a:r>
              <a:rPr lang="en-US" sz="3600" dirty="0">
                <a:cs typeface="Calibri"/>
              </a:rPr>
              <a:t> в </a:t>
            </a:r>
            <a:r>
              <a:rPr lang="en-US" sz="3600" dirty="0" err="1">
                <a:cs typeface="Calibri"/>
              </a:rPr>
              <a:t>тайне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самого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факта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такой</a:t>
            </a:r>
            <a:r>
              <a:rPr lang="en-US" sz="3600" dirty="0">
                <a:cs typeface="Calibri"/>
              </a:rPr>
              <a:t> </a:t>
            </a:r>
            <a:r>
              <a:rPr lang="en-US" sz="3600" dirty="0" err="1">
                <a:cs typeface="Calibri"/>
              </a:rPr>
              <a:t>передачи</a:t>
            </a:r>
            <a:r>
              <a:rPr lang="en-US" sz="3600" dirty="0">
                <a:cs typeface="Calibri"/>
              </a:rPr>
              <a:t> (</a:t>
            </a:r>
            <a:r>
              <a:rPr lang="en-US" sz="3600" dirty="0" err="1">
                <a:cs typeface="Calibri"/>
              </a:rPr>
              <a:t>хранения</a:t>
            </a:r>
            <a:r>
              <a:rPr lang="en-US" sz="3600" dirty="0">
                <a:cs typeface="Calibri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029662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972E-5246-4DBF-A749-0D891FE1D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rgbClr val="0070C0"/>
                </a:solidFill>
                <a:cs typeface="Calibri Light"/>
              </a:rPr>
              <a:t>Шифрование</a:t>
            </a:r>
            <a:r>
              <a:rPr lang="en-US" b="1" dirty="0">
                <a:solidFill>
                  <a:srgbClr val="0070C0"/>
                </a:solidFill>
                <a:cs typeface="Calibri Light"/>
              </a:rPr>
              <a:t>            </a:t>
            </a:r>
            <a:r>
              <a:rPr lang="en-US" dirty="0">
                <a:cs typeface="Calibri Light"/>
              </a:rPr>
              <a:t>vs              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cs typeface="Calibri Light"/>
              </a:rPr>
              <a:t>Стеганография</a:t>
            </a:r>
          </a:p>
        </p:txBody>
      </p:sp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B9B4CC1-FEC8-4425-B5DE-A110CFF61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190" y="4203533"/>
            <a:ext cx="4295775" cy="2438400"/>
          </a:xfrm>
          <a:prstGeom prst="rect">
            <a:avLst/>
          </a:prstGeom>
        </p:spPr>
      </p:pic>
      <p:pic>
        <p:nvPicPr>
          <p:cNvPr id="12" name="Picture 12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16BF38FF-D81F-464A-8BF0-6B8D83EB0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618" y="4717381"/>
            <a:ext cx="1800225" cy="1581150"/>
          </a:xfrm>
          <a:prstGeom prst="rect">
            <a:avLst/>
          </a:prstGeom>
        </p:spPr>
      </p:pic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1066337-DF98-4701-8932-B6DCFC60E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045" y="4108283"/>
            <a:ext cx="3743325" cy="28003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3446F3-B0A6-4182-AE77-1BA9CFD1F2BD}"/>
              </a:ext>
            </a:extLst>
          </p:cNvPr>
          <p:cNvSpPr txBox="1"/>
          <p:nvPr/>
        </p:nvSpPr>
        <p:spPr>
          <a:xfrm>
            <a:off x="673769" y="2257926"/>
            <a:ext cx="360546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 err="1"/>
              <a:t>haahjr</a:t>
            </a:r>
            <a:r>
              <a:rPr lang="en-US" sz="3600" dirty="0"/>
              <a:t> ha </a:t>
            </a:r>
            <a:r>
              <a:rPr lang="en-US" sz="3600" dirty="0" err="1"/>
              <a:t>khdu</a:t>
            </a:r>
            <a:r>
              <a:rPr lang="en-US" sz="3600" dirty="0"/>
              <a:t>!</a:t>
            </a:r>
            <a:endParaRPr lang="en-US" sz="3600" dirty="0"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8F40C9-189C-4092-83BC-507B38222D52}"/>
              </a:ext>
            </a:extLst>
          </p:cNvPr>
          <p:cNvSpPr txBox="1"/>
          <p:nvPr/>
        </p:nvSpPr>
        <p:spPr>
          <a:xfrm>
            <a:off x="5185610" y="1656348"/>
            <a:ext cx="7004384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At 󠁁Paris, 󠁴just 󠁴after 󠁡dark 󠁣one 󠁫gusty 󠀠evening 󠁡in 󠁴the 󠀠autumn 󠁤of 󠁡18--, 󠁷I 󠁮was 󠀡enjoying the twofold luxury of meditation and a meerschaum, in company with my friend C. Auguste Dupin, in his little back library, or book-closet, au troisieme, No. 33, Rue Dunot, Faubourg St. Germain. For one hour at least we had maintained a profound silence; while each, to any casual observer, might have seemed intently and exclusively occupied with the curling eddies of smoke that oppressed the atmosphere of the chamber.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447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8273-0E6F-4E00-A099-3273EF1E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Есть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ли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разница</a:t>
            </a:r>
            <a:r>
              <a:rPr lang="en-US" dirty="0">
                <a:cs typeface="Calibri Light"/>
              </a:rPr>
              <a:t>?</a:t>
            </a:r>
            <a:endParaRPr lang="en-US" dirty="0"/>
          </a:p>
        </p:txBody>
      </p:sp>
      <p:pic>
        <p:nvPicPr>
          <p:cNvPr id="4" name="Picture 4" descr="An orange and white cat with its mouth open&#10;&#10;Description generated with very high confidence">
            <a:extLst>
              <a:ext uri="{FF2B5EF4-FFF2-40B4-BE49-F238E27FC236}">
                <a16:creationId xmlns:a16="http://schemas.microsoft.com/office/drawing/2014/main" id="{A996D277-D9D3-4DF7-8C23-E9ADDF954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084" y="1442919"/>
            <a:ext cx="7816515" cy="51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0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F936-F369-440A-86F6-9DC11EABB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Способ</a:t>
            </a:r>
            <a:r>
              <a:rPr lang="en-US" dirty="0">
                <a:cs typeface="Calibri Light"/>
              </a:rPr>
              <a:t> 1: в </a:t>
            </a:r>
            <a:r>
              <a:rPr lang="en-US" dirty="0" err="1">
                <a:cs typeface="Calibri Light"/>
              </a:rPr>
              <a:t>тексте</a:t>
            </a:r>
            <a:endParaRPr lang="en-US" dirty="0" err="1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89C4C6C-54CE-4F34-8120-FD6D9B2EC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85" y="1969957"/>
            <a:ext cx="6423143" cy="361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53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039BE-F581-41F2-99D6-34C1773F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cs typeface="Calibri Light"/>
              </a:rPr>
              <a:t>Эксперимент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cs typeface="Calibri Light"/>
              </a:rPr>
              <a:t> 1</a:t>
            </a:r>
            <a:endParaRPr lang="en-US" dirty="0">
              <a:solidFill>
                <a:schemeClr val="accent6">
                  <a:lumMod val="75000"/>
                </a:schemeClr>
              </a:solidFill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C4896CB-9D0E-4A0F-8EFB-68124E2F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372" y="1678998"/>
            <a:ext cx="6259285" cy="4272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60A229-D07A-4024-AA03-57DFE3BE5E99}"/>
              </a:ext>
            </a:extLst>
          </p:cNvPr>
          <p:cNvSpPr txBox="1"/>
          <p:nvPr/>
        </p:nvSpPr>
        <p:spPr>
          <a:xfrm>
            <a:off x="1251858" y="6215743"/>
            <a:ext cx="9416142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https://www.irongeek.com/i.php?page=security/unicode-steganography-homoglyph-encoder</a:t>
            </a:r>
            <a:endParaRPr lang="en-US" b="1" dirty="0">
              <a:solidFill>
                <a:schemeClr val="accent6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3449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A4066-0456-40B4-B7BB-6F829DE0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Способ</a:t>
            </a:r>
            <a:r>
              <a:rPr lang="en-US" dirty="0">
                <a:cs typeface="Calibri Light"/>
              </a:rPr>
              <a:t> 2: </a:t>
            </a:r>
            <a:r>
              <a:rPr lang="en-US" dirty="0" err="1">
                <a:cs typeface="Calibri Light"/>
              </a:rPr>
              <a:t>картинка</a:t>
            </a:r>
            <a:endParaRPr lang="en-US" dirty="0" err="1"/>
          </a:p>
        </p:txBody>
      </p:sp>
      <p:pic>
        <p:nvPicPr>
          <p:cNvPr id="4" name="Picture 4" descr="A group of people on a beach&#10;&#10;Description generated with very high confidence">
            <a:extLst>
              <a:ext uri="{FF2B5EF4-FFF2-40B4-BE49-F238E27FC236}">
                <a16:creationId xmlns:a16="http://schemas.microsoft.com/office/drawing/2014/main" id="{07BC93F3-00E7-4531-9E9C-F1DE6214E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667252"/>
            <a:ext cx="9380620" cy="397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13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40DD9-7C82-4D66-B5EF-638487DC6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Как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прятать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сообщение</a:t>
            </a:r>
            <a:r>
              <a:rPr lang="en-US" dirty="0">
                <a:cs typeface="Calibri Light"/>
              </a:rPr>
              <a:t> в </a:t>
            </a:r>
            <a:r>
              <a:rPr lang="en-US" dirty="0" err="1">
                <a:cs typeface="Calibri Light"/>
              </a:rPr>
              <a:t>картинке</a:t>
            </a:r>
            <a:r>
              <a:rPr lang="en-US" dirty="0">
                <a:cs typeface="Calibri Light"/>
              </a:rPr>
              <a:t>?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04BE64-375A-4DC6-A8EA-DA4B3C21A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86285"/>
            <a:ext cx="7053942" cy="4248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CEE524-ECA8-46CF-B700-215C7368E1A3}"/>
              </a:ext>
            </a:extLst>
          </p:cNvPr>
          <p:cNvSpPr txBox="1"/>
          <p:nvPr/>
        </p:nvSpPr>
        <p:spPr>
          <a:xfrm>
            <a:off x="7522030" y="3004457"/>
            <a:ext cx="4114799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Почему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этот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способ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плох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для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текстовых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</a:rPr>
              <a:t>файлов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cs typeface="Calibri"/>
              </a:rPr>
              <a:t>?</a:t>
            </a:r>
            <a:endParaRPr lang="en-US" b="1">
              <a:solidFill>
                <a:schemeClr val="accent1">
                  <a:lumMod val="5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8809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0AB07-EF13-44BB-B283-824509D54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cs typeface="Calibri Light"/>
              </a:rPr>
              <a:t>Эксперимент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cs typeface="Calibri Light"/>
              </a:rPr>
              <a:t> 2</a:t>
            </a:r>
          </a:p>
        </p:txBody>
      </p:sp>
      <p:pic>
        <p:nvPicPr>
          <p:cNvPr id="4" name="Picture 3" descr="A cat sitting on a sofa&#10;&#10;Description generated with very high confidence">
            <a:extLst>
              <a:ext uri="{FF2B5EF4-FFF2-40B4-BE49-F238E27FC236}">
                <a16:creationId xmlns:a16="http://schemas.microsoft.com/office/drawing/2014/main" id="{0DA35269-03B7-456C-9352-7FDCA2CC4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087" y="1687285"/>
            <a:ext cx="3929742" cy="3929742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4A7F6A4A-FA2E-40BC-A29C-62784E912515}"/>
              </a:ext>
            </a:extLst>
          </p:cNvPr>
          <p:cNvSpPr txBox="1"/>
          <p:nvPr/>
        </p:nvSpPr>
        <p:spPr>
          <a:xfrm>
            <a:off x="1861457" y="6030686"/>
            <a:ext cx="6934200" cy="369332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steghide.exe embed -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ef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D:\..\..\..\test.txt -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cf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 D:\..\..\..\wMlUMiE.jpg -Z</a:t>
            </a:r>
            <a:endParaRPr lang="en-US" b="1" dirty="0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7323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Что такое стеганография?</vt:lpstr>
      <vt:lpstr>Шифрование            vs              Стеганография</vt:lpstr>
      <vt:lpstr>Есть ли разница?</vt:lpstr>
      <vt:lpstr>Способ 1: в тексте</vt:lpstr>
      <vt:lpstr>Эксперимент 1</vt:lpstr>
      <vt:lpstr>Способ 2: картинка</vt:lpstr>
      <vt:lpstr>Как прятать сообщение в картинке?</vt:lpstr>
      <vt:lpstr>Эксперимент 2</vt:lpstr>
      <vt:lpstr>Способ 3, 4, 5, n?</vt:lpstr>
      <vt:lpstr>Инструменты</vt:lpstr>
      <vt:lpstr>PowerPoint Presentation</vt:lpstr>
      <vt:lpstr>Спасибо за внимание и...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268</cp:revision>
  <dcterms:created xsi:type="dcterms:W3CDTF">2013-07-15T20:26:40Z</dcterms:created>
  <dcterms:modified xsi:type="dcterms:W3CDTF">2018-09-28T12:09:00Z</dcterms:modified>
</cp:coreProperties>
</file>

<file path=docProps/thumbnail.jpeg>
</file>